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1" r:id="rId3"/>
    <p:sldId id="257" r:id="rId4"/>
    <p:sldId id="262" r:id="rId5"/>
    <p:sldId id="267" r:id="rId6"/>
    <p:sldId id="268" r:id="rId7"/>
    <p:sldId id="269" r:id="rId8"/>
    <p:sldId id="270" r:id="rId9"/>
    <p:sldId id="275" r:id="rId10"/>
    <p:sldId id="271" r:id="rId11"/>
    <p:sldId id="273" r:id="rId12"/>
    <p:sldId id="277" r:id="rId13"/>
    <p:sldId id="278" r:id="rId14"/>
    <p:sldId id="279" r:id="rId15"/>
    <p:sldId id="280" r:id="rId16"/>
    <p:sldId id="272" r:id="rId17"/>
    <p:sldId id="274" r:id="rId18"/>
    <p:sldId id="258" r:id="rId19"/>
    <p:sldId id="263" r:id="rId20"/>
    <p:sldId id="259" r:id="rId21"/>
    <p:sldId id="260" r:id="rId22"/>
    <p:sldId id="261" r:id="rId23"/>
    <p:sldId id="264" r:id="rId24"/>
    <p:sldId id="265" r:id="rId25"/>
    <p:sldId id="266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-10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400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287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73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4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9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964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12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78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80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91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533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B25C9D-6390-1048-B94A-F650566E4531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43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ample-env.b7yfq9vyc8.us-west-2.elasticbeanstalk.com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U.S._states_by_income" TargetMode="External"/><Relationship Id="rId4" Type="http://schemas.openxmlformats.org/officeDocument/2006/relationships/hyperlink" Target="https://www.census.gov/geo/reference/ansi_statetable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atalog.data.gov/dataset/college-scorecard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School Finder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Vincent Xie, Evan </a:t>
            </a:r>
            <a:r>
              <a:rPr lang="en-US" smtClean="0"/>
              <a:t>Amster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972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11-30 at 5.42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87" y="1726059"/>
            <a:ext cx="8788375" cy="48797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 Page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35544" y="123297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124903" y="1602304"/>
            <a:ext cx="378022" cy="13276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500334" y="1144948"/>
            <a:ext cx="3178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Browse by school name or state 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227786" y="1514280"/>
            <a:ext cx="653472" cy="11117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794" y="1046927"/>
            <a:ext cx="22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Clickable links to map</a:t>
            </a:r>
            <a:endParaRPr lang="en-US" b="1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937056" y="1417638"/>
            <a:ext cx="887737" cy="21577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130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 by state</a:t>
            </a:r>
            <a:endParaRPr lang="en-US" dirty="0"/>
          </a:p>
        </p:txBody>
      </p:sp>
      <p:pic>
        <p:nvPicPr>
          <p:cNvPr id="5" name="Picture 4" descr="Screen Shot 2016-11-29 at 5.37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67" y="1417638"/>
            <a:ext cx="8921168" cy="49438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98529" y="9602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541210" y="1329614"/>
            <a:ext cx="1812463" cy="13211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673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Student wants to gather a list of schools to apply to.</a:t>
            </a:r>
          </a:p>
          <a:p>
            <a:r>
              <a:rPr lang="en-US" dirty="0" smtClean="0"/>
              <a:t>Lives in New Jersey</a:t>
            </a:r>
          </a:p>
          <a:p>
            <a:r>
              <a:rPr lang="en-US" dirty="0" smtClean="0"/>
              <a:t>Has a budget of $30,000 a year and wants to go to school in New Jersey</a:t>
            </a:r>
          </a:p>
          <a:p>
            <a:r>
              <a:rPr lang="en-US" dirty="0" smtClean="0"/>
              <a:t>Wants a salary of at least $40,000 a year after graduation</a:t>
            </a:r>
          </a:p>
          <a:p>
            <a:r>
              <a:rPr lang="en-US" dirty="0" smtClean="0"/>
              <a:t>Goes to the browse page to get a list</a:t>
            </a:r>
          </a:p>
          <a:p>
            <a:r>
              <a:rPr lang="en-US" dirty="0" smtClean="0"/>
              <a:t>Can see how the cost for each school compares by inspecting the colors</a:t>
            </a:r>
          </a:p>
          <a:p>
            <a:r>
              <a:rPr lang="en-US" dirty="0"/>
              <a:t>Wants to find the list of schools that are the best </a:t>
            </a:r>
            <a:r>
              <a:rPr lang="en-US" dirty="0" smtClean="0"/>
              <a:t>value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520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Workflow</a:t>
            </a:r>
            <a:endParaRPr lang="en-US" dirty="0"/>
          </a:p>
        </p:txBody>
      </p:sp>
      <p:pic>
        <p:nvPicPr>
          <p:cNvPr id="4" name="Picture 3" descr="Screen Shot 2016-11-30 at 6.30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95" y="1837596"/>
            <a:ext cx="8686800" cy="48139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7595" y="1417638"/>
            <a:ext cx="4181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student should apply to these schools.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374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sample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student just got back application results</a:t>
            </a:r>
          </a:p>
          <a:p>
            <a:r>
              <a:rPr lang="en-US" dirty="0" smtClean="0"/>
              <a:t>Wants to choose between schools (Yale and Harvard)</a:t>
            </a:r>
          </a:p>
          <a:p>
            <a:r>
              <a:rPr lang="en-US" dirty="0" smtClean="0"/>
              <a:t>Can go to the map and check the surrounding area and get specific information about their schools</a:t>
            </a:r>
          </a:p>
          <a:p>
            <a:r>
              <a:rPr lang="en-US" dirty="0" smtClean="0"/>
              <a:t>Can compare schools that the student is accepted to</a:t>
            </a:r>
          </a:p>
          <a:p>
            <a:r>
              <a:rPr lang="en-US" dirty="0" smtClean="0"/>
              <a:t>Help the student make a decision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275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11-30 at 6.49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04" y="1801144"/>
            <a:ext cx="8786439" cy="48813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sample workflow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54969" y="1319471"/>
            <a:ext cx="372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Yale is more expensive than Harvard 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812463" y="1688803"/>
            <a:ext cx="2280991" cy="40688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253740" y="1688803"/>
            <a:ext cx="86308" cy="40688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8046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Scoring formula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Return on investment score = 1 - 1 / ((</a:t>
            </a:r>
            <a:r>
              <a:rPr lang="en-US" dirty="0" err="1" smtClean="0"/>
              <a:t>school.salary_twentyfive</a:t>
            </a:r>
            <a:r>
              <a:rPr lang="en-US" dirty="0" smtClean="0"/>
              <a:t> + </a:t>
            </a:r>
            <a:r>
              <a:rPr lang="en-US" dirty="0" err="1" smtClean="0"/>
              <a:t>school.salary_seventyfive</a:t>
            </a:r>
            <a:r>
              <a:rPr lang="en-US" dirty="0" smtClean="0"/>
              <a:t>) / 2 / ((</a:t>
            </a:r>
            <a:r>
              <a:rPr lang="en-US" dirty="0" err="1" smtClean="0"/>
              <a:t>school.in_state_tuition</a:t>
            </a:r>
            <a:r>
              <a:rPr lang="en-US" dirty="0" smtClean="0"/>
              <a:t> + </a:t>
            </a:r>
            <a:r>
              <a:rPr lang="en-US" dirty="0" err="1" smtClean="0"/>
              <a:t>school.out_of_state_tuition</a:t>
            </a:r>
            <a:r>
              <a:rPr lang="en-US" dirty="0" smtClean="0"/>
              <a:t>) / 2)) / 5</a:t>
            </a:r>
          </a:p>
          <a:p>
            <a:r>
              <a:rPr lang="en-US" dirty="0" smtClean="0"/>
              <a:t>Cost score = 1 - 1 / (100000 / ((</a:t>
            </a:r>
            <a:r>
              <a:rPr lang="en-US" dirty="0" err="1" smtClean="0"/>
              <a:t>school.in_state_tuition</a:t>
            </a:r>
            <a:r>
              <a:rPr lang="en-US" dirty="0" smtClean="0"/>
              <a:t> + </a:t>
            </a:r>
            <a:r>
              <a:rPr lang="en-US" dirty="0" err="1" smtClean="0"/>
              <a:t>school.out_of_state_tuition</a:t>
            </a:r>
            <a:r>
              <a:rPr lang="en-US" dirty="0" smtClean="0"/>
              <a:t> + 2 * </a:t>
            </a:r>
            <a:r>
              <a:rPr lang="en-US" dirty="0" err="1" smtClean="0"/>
              <a:t>school.average_student_debt</a:t>
            </a:r>
            <a:r>
              <a:rPr lang="en-US" dirty="0" smtClean="0"/>
              <a:t>) / 4))</a:t>
            </a:r>
          </a:p>
          <a:p>
            <a:r>
              <a:rPr lang="en-US" dirty="0" smtClean="0"/>
              <a:t>State score is calculated based upon the average salary</a:t>
            </a:r>
          </a:p>
          <a:p>
            <a:r>
              <a:rPr lang="en-US" dirty="0" smtClean="0"/>
              <a:t>Graduation score = </a:t>
            </a:r>
            <a:r>
              <a:rPr lang="en-US" dirty="0" err="1" smtClean="0"/>
              <a:t>school.graduation_rate</a:t>
            </a:r>
            <a:endParaRPr lang="en-US" dirty="0" smtClean="0"/>
          </a:p>
          <a:p>
            <a:r>
              <a:rPr lang="en-US" dirty="0" smtClean="0"/>
              <a:t>Retention score = </a:t>
            </a:r>
            <a:r>
              <a:rPr lang="en-US" dirty="0" err="1" smtClean="0"/>
              <a:t>school.retention_rate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93191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Scoring formula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Total score = .2 * return on investment score + .1 * cost score + .1 * state score + .3 * graduation score + .3 * retention score</a:t>
            </a:r>
          </a:p>
          <a:p>
            <a:r>
              <a:rPr lang="en-US" dirty="0" smtClean="0"/>
              <a:t>The graduation and retention scores are weighted highly.</a:t>
            </a:r>
          </a:p>
          <a:p>
            <a:r>
              <a:rPr lang="en-US" dirty="0" smtClean="0"/>
              <a:t>This prevents cheap but low quality schools (low graduation and retention rate) from rising to the top.</a:t>
            </a:r>
          </a:p>
          <a:p>
            <a:r>
              <a:rPr lang="en-US" dirty="0" smtClean="0"/>
              <a:t>Takes into account average cost of the school, average student debt, average income of graduates, average income of location, retention rate, graduation rate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708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HTML/CSS, </a:t>
            </a:r>
            <a:r>
              <a:rPr lang="en-US" dirty="0" err="1" smtClean="0"/>
              <a:t>Javascript</a:t>
            </a:r>
            <a:r>
              <a:rPr lang="en-US" dirty="0" smtClean="0"/>
              <a:t> front end</a:t>
            </a:r>
          </a:p>
          <a:p>
            <a:r>
              <a:rPr lang="en-US" dirty="0" err="1" smtClean="0"/>
              <a:t>AngularJS</a:t>
            </a:r>
            <a:r>
              <a:rPr lang="en-US" dirty="0" smtClean="0"/>
              <a:t> as a front end framework</a:t>
            </a:r>
          </a:p>
          <a:p>
            <a:r>
              <a:rPr lang="en-US" dirty="0" smtClean="0"/>
              <a:t>Bootstrap, </a:t>
            </a:r>
            <a:r>
              <a:rPr lang="en-US" dirty="0" err="1" smtClean="0"/>
              <a:t>Chart.JS</a:t>
            </a:r>
            <a:r>
              <a:rPr lang="en-US" dirty="0" smtClean="0"/>
              <a:t> for UI elements</a:t>
            </a:r>
          </a:p>
          <a:p>
            <a:r>
              <a:rPr lang="en-US" dirty="0" err="1" smtClean="0"/>
              <a:t>JQuery</a:t>
            </a:r>
            <a:r>
              <a:rPr lang="en-US" dirty="0" smtClean="0"/>
              <a:t> animations</a:t>
            </a:r>
          </a:p>
          <a:p>
            <a:r>
              <a:rPr lang="en-US" dirty="0" smtClean="0"/>
              <a:t>Google Maps API</a:t>
            </a:r>
          </a:p>
          <a:p>
            <a:r>
              <a:rPr lang="en-US" dirty="0" smtClean="0"/>
              <a:t>AJAX requests to PHP backend which communicates with MySQL database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6427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and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Hosted on AWS using EC2</a:t>
            </a:r>
          </a:p>
          <a:p>
            <a:r>
              <a:rPr lang="en-US" dirty="0" smtClean="0"/>
              <a:t>MySQL instance run on AWS using RDS</a:t>
            </a:r>
          </a:p>
          <a:p>
            <a:r>
              <a:rPr lang="en-US" dirty="0" smtClean="0"/>
              <a:t>Simple design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5338751" y="5507978"/>
            <a:ext cx="1948090" cy="872280"/>
          </a:xfrm>
          <a:prstGeom prst="can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MySQL Database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003666" y="3603144"/>
            <a:ext cx="1875584" cy="822960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User Interface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443554" y="3603144"/>
            <a:ext cx="1590528" cy="822962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PHP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76903" y="4426104"/>
            <a:ext cx="0" cy="9246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292026" y="4426104"/>
            <a:ext cx="0" cy="9246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loud 11"/>
          <p:cNvSpPr/>
          <p:nvPr/>
        </p:nvSpPr>
        <p:spPr>
          <a:xfrm>
            <a:off x="1717877" y="5350779"/>
            <a:ext cx="2129171" cy="1200535"/>
          </a:xfrm>
          <a:prstGeom prst="cloud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Google Maps API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23975" y="4635698"/>
            <a:ext cx="151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Map requests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3847048" y="4228843"/>
            <a:ext cx="156430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3879250" y="3825065"/>
            <a:ext cx="1564304" cy="123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921025" y="4426104"/>
            <a:ext cx="1417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AJAX request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5881259" y="4426106"/>
            <a:ext cx="12330" cy="110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6645700" y="4426106"/>
            <a:ext cx="0" cy="10818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1588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URL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http://sample-env.b7yfq9vyc8.us-west-2.elasticbeanstalk.com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smtClean="0"/>
              <a:t>Tested on Google Chrome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2053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School data: </a:t>
            </a:r>
            <a:r>
              <a:rPr lang="en-US" dirty="0" smtClean="0">
                <a:hlinkClick r:id="rId2"/>
              </a:rPr>
              <a:t>https://catalog.data.gov/dataset/college-scorecard</a:t>
            </a:r>
            <a:endParaRPr lang="en-US" dirty="0"/>
          </a:p>
          <a:p>
            <a:r>
              <a:rPr lang="en-US" dirty="0" smtClean="0"/>
              <a:t>State data: </a:t>
            </a:r>
            <a:r>
              <a:rPr lang="en-US" dirty="0" smtClean="0">
                <a:hlinkClick r:id="rId3"/>
              </a:rPr>
              <a:t>https://en.wikipedia.org/wiki/List_of_U.S._states_by_income</a:t>
            </a:r>
            <a:endParaRPr lang="en-US" dirty="0"/>
          </a:p>
          <a:p>
            <a:r>
              <a:rPr lang="en-US" dirty="0" smtClean="0"/>
              <a:t>State codes: </a:t>
            </a:r>
            <a:r>
              <a:rPr lang="en-US" dirty="0" smtClean="0">
                <a:hlinkClick r:id="rId4"/>
              </a:rPr>
              <a:t>https://www.census.gov/geo/reference/ansi_statetables.html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28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SCHOOLS[name, latitude, longitude, city, locale, </a:t>
            </a:r>
            <a:r>
              <a:rPr lang="en-US" sz="2400" dirty="0" err="1"/>
              <a:t>in_state_tuition</a:t>
            </a:r>
            <a:r>
              <a:rPr lang="en-US" sz="2400" dirty="0"/>
              <a:t>, </a:t>
            </a:r>
            <a:r>
              <a:rPr lang="en-US" sz="2400" dirty="0" err="1"/>
              <a:t>out_of_state_tuition</a:t>
            </a:r>
            <a:r>
              <a:rPr lang="en-US" sz="2400" dirty="0"/>
              <a:t>, type, homepage, </a:t>
            </a:r>
            <a:r>
              <a:rPr lang="en-US" sz="2400" dirty="0" err="1"/>
              <a:t>graudation_rate</a:t>
            </a:r>
            <a:r>
              <a:rPr lang="en-US" sz="2400" dirty="0"/>
              <a:t>, </a:t>
            </a:r>
            <a:r>
              <a:rPr lang="en-US" sz="2400" dirty="0" err="1"/>
              <a:t>retention_rate</a:t>
            </a:r>
            <a:r>
              <a:rPr lang="en-US" sz="2400" dirty="0"/>
              <a:t>, </a:t>
            </a:r>
            <a:r>
              <a:rPr lang="en-US" sz="2400" dirty="0" err="1"/>
              <a:t>admission_rate</a:t>
            </a:r>
            <a:r>
              <a:rPr lang="en-US" sz="2400" dirty="0"/>
              <a:t>, </a:t>
            </a:r>
            <a:r>
              <a:rPr lang="en-US" sz="2400" dirty="0" err="1"/>
              <a:t>average_student_debt</a:t>
            </a:r>
            <a:r>
              <a:rPr lang="en-US" sz="2400" dirty="0"/>
              <a:t>, </a:t>
            </a:r>
            <a:r>
              <a:rPr lang="en-US" sz="2400" dirty="0" err="1"/>
              <a:t>salary_ten</a:t>
            </a:r>
            <a:r>
              <a:rPr lang="en-US" sz="2400" dirty="0"/>
              <a:t>, </a:t>
            </a:r>
            <a:r>
              <a:rPr lang="en-US" sz="2400" dirty="0" err="1"/>
              <a:t>salary_twentyfive</a:t>
            </a:r>
            <a:r>
              <a:rPr lang="en-US" sz="2400" dirty="0"/>
              <a:t>, </a:t>
            </a:r>
            <a:r>
              <a:rPr lang="en-US" sz="2400" dirty="0" err="1"/>
              <a:t>salary_seventyfive</a:t>
            </a:r>
            <a:r>
              <a:rPr lang="en-US" sz="2400" dirty="0"/>
              <a:t>, </a:t>
            </a:r>
            <a:r>
              <a:rPr lang="en-US" sz="2400" dirty="0" err="1"/>
              <a:t>salary_ninety</a:t>
            </a:r>
            <a:r>
              <a:rPr lang="en-US" sz="2400" dirty="0"/>
              <a:t>, </a:t>
            </a:r>
            <a:r>
              <a:rPr lang="en-US" sz="2400" dirty="0" err="1"/>
              <a:t>drr_oneyr</a:t>
            </a:r>
            <a:r>
              <a:rPr lang="en-US" sz="2400" dirty="0"/>
              <a:t>, </a:t>
            </a:r>
            <a:r>
              <a:rPr lang="en-US" sz="2400" dirty="0" err="1"/>
              <a:t>drr_threeyr</a:t>
            </a:r>
            <a:r>
              <a:rPr lang="en-US" sz="2400" dirty="0"/>
              <a:t>, </a:t>
            </a:r>
            <a:r>
              <a:rPr lang="en-US" sz="2400" dirty="0" err="1"/>
              <a:t>drr_fiveyr</a:t>
            </a:r>
            <a:r>
              <a:rPr lang="en-US" sz="2400" dirty="0"/>
              <a:t>, </a:t>
            </a:r>
            <a:r>
              <a:rPr lang="en-US" sz="2400" dirty="0" err="1"/>
              <a:t>drr_sevenyr</a:t>
            </a:r>
            <a:r>
              <a:rPr lang="en-US" sz="2400" dirty="0"/>
              <a:t>] </a:t>
            </a:r>
            <a:endParaRPr lang="en-US" sz="2400" dirty="0" smtClean="0">
              <a:effectLst/>
            </a:endParaRPr>
          </a:p>
          <a:p>
            <a:r>
              <a:rPr lang="en-US" sz="2400" dirty="0"/>
              <a:t>LOCATED[school, </a:t>
            </a:r>
            <a:r>
              <a:rPr lang="en-US" sz="2400" dirty="0" err="1"/>
              <a:t>state_code</a:t>
            </a:r>
            <a:r>
              <a:rPr lang="en-US" sz="2400" dirty="0"/>
              <a:t>] </a:t>
            </a:r>
            <a:endParaRPr lang="en-US" sz="2400" dirty="0" smtClean="0"/>
          </a:p>
          <a:p>
            <a:r>
              <a:rPr lang="en-US" sz="2400" dirty="0" smtClean="0"/>
              <a:t>STATES[name, code, </a:t>
            </a:r>
            <a:r>
              <a:rPr lang="en-US" sz="2400" dirty="0" err="1" smtClean="0"/>
              <a:t>avg_salary</a:t>
            </a:r>
            <a:r>
              <a:rPr lang="en-US" sz="2400" dirty="0" smtClean="0"/>
              <a:t>, score] </a:t>
            </a:r>
            <a:endParaRPr lang="en-US" sz="2400" dirty="0" smtClean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006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prevent SQL injection vulnerability, we use prepared queries</a:t>
            </a:r>
          </a:p>
          <a:p>
            <a:r>
              <a:rPr lang="en-US" dirty="0" smtClean="0"/>
              <a:t>‘?’ gets replaced with input</a:t>
            </a:r>
          </a:p>
        </p:txBody>
      </p:sp>
    </p:spTree>
    <p:extLst>
      <p:ext uri="{BB962C8B-B14F-4D97-AF65-F5344CB8AC3E}">
        <p14:creationId xmlns:p14="http://schemas.microsoft.com/office/powerpoint/2010/main" val="23012323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To get information about a school:</a:t>
            </a:r>
          </a:p>
          <a:p>
            <a:pPr lvl="1"/>
            <a:r>
              <a:rPr lang="en-US" dirty="0" smtClean="0"/>
              <a:t>SELECT * FROM schools WHERE name = ?;</a:t>
            </a:r>
          </a:p>
          <a:p>
            <a:r>
              <a:rPr lang="en-US" dirty="0" smtClean="0"/>
              <a:t>To get the state of a specific school:</a:t>
            </a:r>
          </a:p>
          <a:p>
            <a:pPr lvl="1"/>
            <a:r>
              <a:rPr lang="en-US" dirty="0" smtClean="0"/>
              <a:t>SELECT * FROM located, states WHERE </a:t>
            </a:r>
            <a:r>
              <a:rPr lang="en-US" dirty="0" err="1" smtClean="0"/>
              <a:t>located.school</a:t>
            </a:r>
            <a:r>
              <a:rPr lang="en-US" dirty="0" smtClean="0"/>
              <a:t> = ? AND </a:t>
            </a:r>
            <a:r>
              <a:rPr lang="en-US" dirty="0" err="1" smtClean="0"/>
              <a:t>located.state_code</a:t>
            </a:r>
            <a:r>
              <a:rPr lang="en-US" dirty="0" smtClean="0"/>
              <a:t> = </a:t>
            </a:r>
            <a:r>
              <a:rPr lang="en-US" dirty="0" err="1" smtClean="0"/>
              <a:t>states.code</a:t>
            </a:r>
            <a:r>
              <a:rPr lang="en-US" dirty="0" smtClean="0"/>
              <a:t>;</a:t>
            </a:r>
          </a:p>
          <a:p>
            <a:r>
              <a:rPr lang="en-US" dirty="0" smtClean="0"/>
              <a:t>To calculate averages:</a:t>
            </a:r>
          </a:p>
          <a:p>
            <a:pPr lvl="1"/>
            <a:r>
              <a:rPr lang="en-US" dirty="0" smtClean="0"/>
              <a:t>SELECT </a:t>
            </a:r>
            <a:r>
              <a:rPr lang="en-US" dirty="0"/>
              <a:t>AVG(</a:t>
            </a:r>
            <a:r>
              <a:rPr lang="en-US" dirty="0" err="1"/>
              <a:t>retention_rate</a:t>
            </a:r>
            <a:r>
              <a:rPr lang="en-US" dirty="0"/>
              <a:t>) AS </a:t>
            </a:r>
            <a:r>
              <a:rPr lang="en-US" dirty="0" err="1"/>
              <a:t>retention_rate</a:t>
            </a:r>
            <a:r>
              <a:rPr lang="en-US" dirty="0"/>
              <a:t>, AVG(</a:t>
            </a:r>
            <a:r>
              <a:rPr lang="en-US" dirty="0" err="1"/>
              <a:t>graduation_rate</a:t>
            </a:r>
            <a:r>
              <a:rPr lang="en-US" dirty="0"/>
              <a:t>) AS </a:t>
            </a:r>
            <a:r>
              <a:rPr lang="en-US" dirty="0" err="1"/>
              <a:t>graduation_rate</a:t>
            </a:r>
            <a:r>
              <a:rPr lang="en-US" dirty="0"/>
              <a:t>, ROUND(AVG(</a:t>
            </a:r>
            <a:r>
              <a:rPr lang="en-US" dirty="0" err="1"/>
              <a:t>in_state_tuition</a:t>
            </a:r>
            <a:r>
              <a:rPr lang="en-US" dirty="0"/>
              <a:t>), 2) AS </a:t>
            </a:r>
            <a:r>
              <a:rPr lang="en-US" dirty="0" err="1"/>
              <a:t>in_state_tuition</a:t>
            </a:r>
            <a:r>
              <a:rPr lang="en-US" dirty="0"/>
              <a:t>, ROUND(AVG(</a:t>
            </a:r>
            <a:r>
              <a:rPr lang="en-US" dirty="0" err="1"/>
              <a:t>out_of_state_tuition</a:t>
            </a:r>
            <a:r>
              <a:rPr lang="en-US" dirty="0"/>
              <a:t>), 2) AS </a:t>
            </a:r>
            <a:r>
              <a:rPr lang="en-US" dirty="0" err="1"/>
              <a:t>out_of_state_tuition</a:t>
            </a:r>
            <a:r>
              <a:rPr lang="en-US" dirty="0"/>
              <a:t>, ROUND(AVG(</a:t>
            </a:r>
            <a:r>
              <a:rPr lang="en-US" dirty="0" err="1"/>
              <a:t>average_student_debt</a:t>
            </a:r>
            <a:r>
              <a:rPr lang="en-US" dirty="0"/>
              <a:t>), 2) AS </a:t>
            </a:r>
            <a:r>
              <a:rPr lang="en-US" dirty="0" err="1"/>
              <a:t>average_student_debt</a:t>
            </a:r>
            <a:r>
              <a:rPr lang="en-US" dirty="0"/>
              <a:t>, ROUND(AVG((</a:t>
            </a:r>
            <a:r>
              <a:rPr lang="en-US" dirty="0" err="1"/>
              <a:t>salary_twentyfive</a:t>
            </a:r>
            <a:r>
              <a:rPr lang="en-US" dirty="0"/>
              <a:t> + </a:t>
            </a:r>
            <a:r>
              <a:rPr lang="en-US" dirty="0" err="1"/>
              <a:t>salary_seventyfive</a:t>
            </a:r>
            <a:r>
              <a:rPr lang="en-US" dirty="0"/>
              <a:t>) / 2), 2) AS </a:t>
            </a:r>
            <a:r>
              <a:rPr lang="en-US" dirty="0" err="1"/>
              <a:t>average_income</a:t>
            </a:r>
            <a:r>
              <a:rPr lang="en-US" dirty="0"/>
              <a:t> FROM schools</a:t>
            </a:r>
            <a:r>
              <a:rPr lang="en-US" dirty="0" smtClean="0"/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2186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Browse schools:</a:t>
            </a:r>
          </a:p>
          <a:p>
            <a:pPr lvl="1"/>
            <a:r>
              <a:rPr lang="en-US" dirty="0" smtClean="0"/>
              <a:t> SELECT </a:t>
            </a:r>
            <a:r>
              <a:rPr lang="en-US" dirty="0" err="1" smtClean="0"/>
              <a:t>s.name</a:t>
            </a:r>
            <a:r>
              <a:rPr lang="en-US" dirty="0" smtClean="0"/>
              <a:t>, .2 * (1 - 1 / ((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) / 2)) / 5) + .1 * (1 - 1 / (100000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 + 2 * </a:t>
            </a:r>
            <a:r>
              <a:rPr lang="en-US" dirty="0" err="1" smtClean="0"/>
              <a:t>s.average_student_debt</a:t>
            </a:r>
            <a:r>
              <a:rPr lang="en-US" dirty="0" smtClean="0"/>
              <a:t>) / 4))) + .1 * </a:t>
            </a:r>
            <a:r>
              <a:rPr lang="en-US" dirty="0" err="1" smtClean="0"/>
              <a:t>st.score</a:t>
            </a:r>
            <a:r>
              <a:rPr lang="en-US" dirty="0" smtClean="0"/>
              <a:t> / 100 + .3 * </a:t>
            </a:r>
            <a:r>
              <a:rPr lang="en-US" dirty="0" err="1" smtClean="0"/>
              <a:t>s.graduation_rate</a:t>
            </a:r>
            <a:r>
              <a:rPr lang="en-US" dirty="0" smtClean="0"/>
              <a:t> + .3 * </a:t>
            </a:r>
            <a:r>
              <a:rPr lang="en-US" dirty="0" err="1" smtClean="0"/>
              <a:t>s.retention_rate</a:t>
            </a:r>
            <a:r>
              <a:rPr lang="en-US" dirty="0" smtClean="0"/>
              <a:t> AS 'score', </a:t>
            </a:r>
            <a:r>
              <a:rPr lang="en-US" dirty="0" err="1" smtClean="0"/>
              <a:t>s.city</a:t>
            </a:r>
            <a:r>
              <a:rPr lang="en-US" dirty="0" smtClean="0"/>
              <a:t>, </a:t>
            </a:r>
            <a:r>
              <a:rPr lang="en-US" dirty="0" err="1" smtClean="0"/>
              <a:t>s.in_state_tuition</a:t>
            </a:r>
            <a:r>
              <a:rPr lang="en-US" dirty="0" smtClean="0"/>
              <a:t>, </a:t>
            </a:r>
            <a:r>
              <a:rPr lang="en-US" dirty="0" err="1" smtClean="0"/>
              <a:t>s.out_of_state_tuition</a:t>
            </a:r>
            <a:r>
              <a:rPr lang="en-US" dirty="0" smtClean="0"/>
              <a:t>, 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AS '</a:t>
            </a:r>
            <a:r>
              <a:rPr lang="en-US" dirty="0" err="1" smtClean="0"/>
              <a:t>average_salary</a:t>
            </a:r>
            <a:r>
              <a:rPr lang="en-US" dirty="0" smtClean="0"/>
              <a:t>', </a:t>
            </a:r>
            <a:r>
              <a:rPr lang="en-US" dirty="0" err="1" smtClean="0"/>
              <a:t>st.name</a:t>
            </a:r>
            <a:r>
              <a:rPr lang="en-US" dirty="0" smtClean="0"/>
              <a:t> AS 'state' FROM schools s, located l, states </a:t>
            </a:r>
            <a:r>
              <a:rPr lang="en-US" dirty="0" err="1" smtClean="0"/>
              <a:t>st</a:t>
            </a:r>
            <a:r>
              <a:rPr lang="en-US" dirty="0" smtClean="0"/>
              <a:t> WHERE </a:t>
            </a:r>
            <a:r>
              <a:rPr lang="en-US" dirty="0" err="1" smtClean="0"/>
              <a:t>s.in_state_tuition</a:t>
            </a:r>
            <a:r>
              <a:rPr lang="en-US" dirty="0" smtClean="0"/>
              <a:t> &gt;= ? AND </a:t>
            </a:r>
            <a:r>
              <a:rPr lang="en-US" dirty="0" err="1" smtClean="0"/>
              <a:t>s.in_state_tuition</a:t>
            </a:r>
            <a:r>
              <a:rPr lang="en-US" dirty="0" smtClean="0"/>
              <a:t> &lt;= ? AND </a:t>
            </a:r>
            <a:r>
              <a:rPr lang="en-US" dirty="0" err="1" smtClean="0"/>
              <a:t>s.out_of_state_tuition</a:t>
            </a:r>
            <a:r>
              <a:rPr lang="en-US" dirty="0" smtClean="0"/>
              <a:t> &gt;= ? AND </a:t>
            </a:r>
            <a:r>
              <a:rPr lang="en-US" dirty="0" err="1" smtClean="0"/>
              <a:t>s.out_of_state_tuition</a:t>
            </a:r>
            <a:r>
              <a:rPr lang="en-US" dirty="0" smtClean="0"/>
              <a:t> &lt;= ? AND 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&gt;= ? AND 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&lt;= ? AND </a:t>
            </a:r>
            <a:r>
              <a:rPr lang="en-US" dirty="0" err="1" smtClean="0"/>
              <a:t>s.name</a:t>
            </a:r>
            <a:r>
              <a:rPr lang="en-US" dirty="0" smtClean="0"/>
              <a:t> = </a:t>
            </a:r>
            <a:r>
              <a:rPr lang="en-US" dirty="0" err="1" smtClean="0"/>
              <a:t>l.school</a:t>
            </a:r>
            <a:r>
              <a:rPr lang="en-US" dirty="0" smtClean="0"/>
              <a:t> AND </a:t>
            </a:r>
            <a:r>
              <a:rPr lang="en-US" dirty="0" err="1" smtClean="0"/>
              <a:t>l.state_code</a:t>
            </a:r>
            <a:r>
              <a:rPr lang="en-US" dirty="0" smtClean="0"/>
              <a:t> = </a:t>
            </a:r>
            <a:r>
              <a:rPr lang="en-US" dirty="0" err="1" smtClean="0"/>
              <a:t>st.code</a:t>
            </a:r>
            <a:r>
              <a:rPr lang="en-US" dirty="0" smtClean="0"/>
              <a:t> AND </a:t>
            </a:r>
            <a:r>
              <a:rPr lang="en-US" dirty="0" err="1" smtClean="0"/>
              <a:t>l.state_code</a:t>
            </a:r>
            <a:r>
              <a:rPr lang="en-US" dirty="0" smtClean="0"/>
              <a:t> = ? ORDER BY " . $</a:t>
            </a:r>
            <a:r>
              <a:rPr lang="en-US" dirty="0" err="1" smtClean="0"/>
              <a:t>sort_by</a:t>
            </a:r>
            <a:r>
              <a:rPr lang="en-US" dirty="0" smtClean="0"/>
              <a:t> . " ASC LIMIT ?;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506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Browse by state:</a:t>
            </a:r>
          </a:p>
          <a:p>
            <a:pPr lvl="1"/>
            <a:r>
              <a:rPr lang="en-US" dirty="0" smtClean="0"/>
              <a:t> SELECT </a:t>
            </a:r>
            <a:r>
              <a:rPr lang="en-US" dirty="0" err="1" smtClean="0"/>
              <a:t>st.name</a:t>
            </a:r>
            <a:r>
              <a:rPr lang="en-US" dirty="0" smtClean="0"/>
              <a:t>, </a:t>
            </a:r>
            <a:r>
              <a:rPr lang="en-US" dirty="0" err="1" smtClean="0"/>
              <a:t>st.score</a:t>
            </a:r>
            <a:r>
              <a:rPr lang="en-US" dirty="0" smtClean="0"/>
              <a:t>, AVG(.2 * (1 - 1 / ((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) / 2)) / 5) + .1 * (1 - 1 / (100000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 + 2 * </a:t>
            </a:r>
            <a:r>
              <a:rPr lang="en-US" dirty="0" err="1" smtClean="0"/>
              <a:t>s.average_student_debt</a:t>
            </a:r>
            <a:r>
              <a:rPr lang="en-US" dirty="0" smtClean="0"/>
              <a:t>) / 4))) + .1 * </a:t>
            </a:r>
            <a:r>
              <a:rPr lang="en-US" dirty="0" err="1" smtClean="0"/>
              <a:t>st.score</a:t>
            </a:r>
            <a:r>
              <a:rPr lang="en-US" dirty="0" smtClean="0"/>
              <a:t> / 100 + .3 * </a:t>
            </a:r>
            <a:r>
              <a:rPr lang="en-US" dirty="0" err="1" smtClean="0"/>
              <a:t>s.graduation_rate</a:t>
            </a:r>
            <a:r>
              <a:rPr lang="en-US" dirty="0" smtClean="0"/>
              <a:t> + .3 * </a:t>
            </a:r>
            <a:r>
              <a:rPr lang="en-US" dirty="0" err="1" smtClean="0"/>
              <a:t>s.retention_rate</a:t>
            </a:r>
            <a:r>
              <a:rPr lang="en-US" dirty="0" smtClean="0"/>
              <a:t>) AS '</a:t>
            </a:r>
            <a:r>
              <a:rPr lang="en-US" dirty="0" err="1" smtClean="0"/>
              <a:t>average_school_score</a:t>
            </a:r>
            <a:r>
              <a:rPr lang="en-US" dirty="0" smtClean="0"/>
              <a:t>', ROUND(AVG(</a:t>
            </a:r>
            <a:r>
              <a:rPr lang="en-US" dirty="0" err="1" smtClean="0"/>
              <a:t>s.in_state_tuition</a:t>
            </a:r>
            <a:r>
              <a:rPr lang="en-US" dirty="0" smtClean="0"/>
              <a:t>), 2) AS '</a:t>
            </a:r>
            <a:r>
              <a:rPr lang="en-US" dirty="0" err="1" smtClean="0"/>
              <a:t>average_in_state_tuition</a:t>
            </a:r>
            <a:r>
              <a:rPr lang="en-US" dirty="0" smtClean="0"/>
              <a:t>', ROUND(AVG(</a:t>
            </a:r>
            <a:r>
              <a:rPr lang="en-US" dirty="0" err="1" smtClean="0"/>
              <a:t>s.out_of_state_tuition</a:t>
            </a:r>
            <a:r>
              <a:rPr lang="en-US" dirty="0" smtClean="0"/>
              <a:t>), 2) AS '</a:t>
            </a:r>
            <a:r>
              <a:rPr lang="en-US" dirty="0" err="1" smtClean="0"/>
              <a:t>average_out_of_state_tuition</a:t>
            </a:r>
            <a:r>
              <a:rPr lang="en-US" dirty="0" smtClean="0"/>
              <a:t>', </a:t>
            </a:r>
            <a:r>
              <a:rPr lang="en-US" dirty="0" err="1" smtClean="0"/>
              <a:t>st.avg_salary</a:t>
            </a:r>
            <a:r>
              <a:rPr lang="en-US" dirty="0" smtClean="0"/>
              <a:t> FROM schools s, located l, states </a:t>
            </a:r>
            <a:r>
              <a:rPr lang="en-US" dirty="0" err="1" smtClean="0"/>
              <a:t>st</a:t>
            </a:r>
            <a:r>
              <a:rPr lang="en-US" dirty="0" smtClean="0"/>
              <a:t> WHERE </a:t>
            </a:r>
            <a:r>
              <a:rPr lang="en-US" dirty="0" err="1" smtClean="0"/>
              <a:t>s.name</a:t>
            </a:r>
            <a:r>
              <a:rPr lang="en-US" dirty="0" smtClean="0"/>
              <a:t> = </a:t>
            </a:r>
            <a:r>
              <a:rPr lang="en-US" dirty="0" err="1" smtClean="0"/>
              <a:t>l.school</a:t>
            </a:r>
            <a:r>
              <a:rPr lang="en-US" dirty="0" smtClean="0"/>
              <a:t> AND </a:t>
            </a:r>
            <a:r>
              <a:rPr lang="en-US" dirty="0" err="1" smtClean="0"/>
              <a:t>l.state_code</a:t>
            </a:r>
            <a:r>
              <a:rPr lang="en-US" dirty="0" smtClean="0"/>
              <a:t> = </a:t>
            </a:r>
            <a:r>
              <a:rPr lang="en-US" dirty="0" err="1" smtClean="0"/>
              <a:t>st.code</a:t>
            </a:r>
            <a:r>
              <a:rPr lang="en-US" dirty="0" smtClean="0"/>
              <a:t> AND </a:t>
            </a:r>
            <a:r>
              <a:rPr lang="en-US" dirty="0" err="1" smtClean="0"/>
              <a:t>st.code</a:t>
            </a:r>
            <a:r>
              <a:rPr lang="en-US" dirty="0" smtClean="0"/>
              <a:t> = ? GROUP BY </a:t>
            </a:r>
            <a:r>
              <a:rPr lang="en-US" dirty="0" err="1" smtClean="0"/>
              <a:t>st.name</a:t>
            </a:r>
            <a:r>
              <a:rPr lang="en-US" dirty="0" smtClean="0"/>
              <a:t> ASC ORDER BY " . $</a:t>
            </a:r>
            <a:r>
              <a:rPr lang="en-US" dirty="0" err="1" smtClean="0"/>
              <a:t>sort_by</a:t>
            </a:r>
            <a:r>
              <a:rPr lang="en-US" dirty="0" smtClean="0"/>
              <a:t> . " DESC LIMIT ?;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52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Prospective students and their parents who are looking for colleges based upon their cost effectiveness.</a:t>
            </a:r>
          </a:p>
          <a:p>
            <a:r>
              <a:rPr lang="en-US" dirty="0" smtClean="0"/>
              <a:t>Would visit the site when choosing which schools to apply to</a:t>
            </a:r>
          </a:p>
          <a:p>
            <a:r>
              <a:rPr lang="en-US" dirty="0" smtClean="0"/>
              <a:t>Would return to the site when choosing between schools after application results</a:t>
            </a:r>
          </a:p>
          <a:p>
            <a:r>
              <a:rPr lang="en-US" dirty="0" smtClean="0"/>
              <a:t>Would like to visually distinguish good schools from not so good schools and compare them to the average</a:t>
            </a:r>
          </a:p>
          <a:p>
            <a:r>
              <a:rPr lang="en-US" dirty="0" smtClean="0"/>
              <a:t>Have a scoring system based upon how cost-effective the school 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492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Walkthrough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two main pages</a:t>
            </a:r>
          </a:p>
          <a:p>
            <a:pPr lvl="1"/>
            <a:r>
              <a:rPr lang="en-US" dirty="0" smtClean="0"/>
              <a:t>Map page</a:t>
            </a:r>
          </a:p>
          <a:p>
            <a:pPr lvl="1"/>
            <a:r>
              <a:rPr lang="en-US" dirty="0" smtClean="0"/>
              <a:t>Browse page</a:t>
            </a:r>
          </a:p>
          <a:p>
            <a:r>
              <a:rPr lang="en-US" dirty="0" smtClean="0"/>
              <a:t>Map page for getting in-depth information about the school</a:t>
            </a:r>
          </a:p>
          <a:p>
            <a:r>
              <a:rPr lang="en-US" dirty="0" smtClean="0"/>
              <a:t>Browse page for getting information about many schools in a table for comparison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314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page</a:t>
            </a:r>
            <a:endParaRPr lang="en-US" dirty="0"/>
          </a:p>
        </p:txBody>
      </p:sp>
      <p:pic>
        <p:nvPicPr>
          <p:cNvPr id="4" name="Picture 3" descr="Screen Shot 2016-11-29 at 5.0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50" y="1417638"/>
            <a:ext cx="8702564" cy="48649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3194" y="628778"/>
            <a:ext cx="1553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Button to the browse page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900067" y="1241479"/>
            <a:ext cx="172615" cy="35231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879961" y="600909"/>
            <a:ext cx="1528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Search box</a:t>
            </a:r>
            <a:endParaRPr lang="en-US" dirty="0"/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>
            <a:off x="7644402" y="970241"/>
            <a:ext cx="147957" cy="6235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464641" y="6337369"/>
            <a:ext cx="3501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Clickable marker for the school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4635960" y="4080895"/>
            <a:ext cx="160286" cy="22564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976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page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open up the sidebar, click on the marker for the school.</a:t>
            </a:r>
          </a:p>
          <a:p>
            <a:r>
              <a:rPr lang="en-US" dirty="0" smtClean="0"/>
              <a:t>Depending on the score for the school, the marker will have a different color</a:t>
            </a:r>
          </a:p>
          <a:p>
            <a:r>
              <a:rPr lang="en-US" dirty="0" smtClean="0"/>
              <a:t>The best schools will have a green marker, worst schools will get orange, red etc.</a:t>
            </a:r>
          </a:p>
        </p:txBody>
      </p:sp>
    </p:spTree>
    <p:extLst>
      <p:ext uri="{BB962C8B-B14F-4D97-AF65-F5344CB8AC3E}">
        <p14:creationId xmlns:p14="http://schemas.microsoft.com/office/powerpoint/2010/main" val="1818792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6-11-30 at 5.53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97" y="1599769"/>
            <a:ext cx="8589164" cy="47777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bar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00044" y="1115559"/>
            <a:ext cx="3755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 close the side bar, click on the map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6814779" y="1417638"/>
            <a:ext cx="528082" cy="14368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517832" y="1115559"/>
            <a:ext cx="2703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Button to compare school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029334" y="1417638"/>
            <a:ext cx="540656" cy="6782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1115559"/>
            <a:ext cx="141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Overall score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937057" y="1417638"/>
            <a:ext cx="86308" cy="8385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4767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creen Shot 2016-11-29 at 5.25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43" y="1681205"/>
            <a:ext cx="8761086" cy="48733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bar continued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45632" y="1233045"/>
            <a:ext cx="1614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Dynamic colors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69891" y="1232972"/>
            <a:ext cx="4504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Hover over to see comparisons to the average 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399105" y="1602304"/>
            <a:ext cx="653473" cy="25155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935760" y="1602304"/>
            <a:ext cx="4253741" cy="20224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1368595" y="1602377"/>
            <a:ext cx="887741" cy="10853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1504221" y="1602377"/>
            <a:ext cx="4426356" cy="12579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2021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11-30 at 6.51.0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83502"/>
            <a:ext cx="8465868" cy="47032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2254" y="1282361"/>
            <a:ext cx="2952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Button to toggle compare tab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02184" y="1282361"/>
            <a:ext cx="1932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 compare tab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37255" y="1282361"/>
            <a:ext cx="1563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 schools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637255" y="1651693"/>
            <a:ext cx="419210" cy="98671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907213" y="1651693"/>
            <a:ext cx="1479562" cy="1492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960419" y="1651693"/>
            <a:ext cx="86308" cy="1603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989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1227</Words>
  <Application>Microsoft Macintosh PowerPoint</Application>
  <PresentationFormat>On-screen Show (4:3)</PresentationFormat>
  <Paragraphs>112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School Finder</vt:lpstr>
      <vt:lpstr>URL</vt:lpstr>
      <vt:lpstr>Audience</vt:lpstr>
      <vt:lpstr>Walkthrough</vt:lpstr>
      <vt:lpstr>Map page</vt:lpstr>
      <vt:lpstr>Map page notes</vt:lpstr>
      <vt:lpstr>Side bar</vt:lpstr>
      <vt:lpstr>Side bar continued</vt:lpstr>
      <vt:lpstr>Compare</vt:lpstr>
      <vt:lpstr>Browse Page</vt:lpstr>
      <vt:lpstr>Browse by state</vt:lpstr>
      <vt:lpstr>Sample Workflow</vt:lpstr>
      <vt:lpstr>Sample Workflow</vt:lpstr>
      <vt:lpstr>Another sample workflow</vt:lpstr>
      <vt:lpstr>Another sample workflow</vt:lpstr>
      <vt:lpstr>Scoring formula</vt:lpstr>
      <vt:lpstr>Scoring formula continued</vt:lpstr>
      <vt:lpstr>Architecture</vt:lpstr>
      <vt:lpstr>Platform and Design</vt:lpstr>
      <vt:lpstr>Data Sources</vt:lpstr>
      <vt:lpstr>Database Schema</vt:lpstr>
      <vt:lpstr>Queries</vt:lpstr>
      <vt:lpstr>Some Queries</vt:lpstr>
      <vt:lpstr>More Queries</vt:lpstr>
      <vt:lpstr>More Queries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Vince Xie</dc:creator>
  <cp:lastModifiedBy>Vince Xie</cp:lastModifiedBy>
  <cp:revision>108</cp:revision>
  <dcterms:created xsi:type="dcterms:W3CDTF">2016-11-29T21:08:24Z</dcterms:created>
  <dcterms:modified xsi:type="dcterms:W3CDTF">2016-12-02T03:07:21Z</dcterms:modified>
</cp:coreProperties>
</file>

<file path=docProps/thumbnail.jpeg>
</file>